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75" r:id="rId5"/>
    <p:sldId id="283" r:id="rId6"/>
    <p:sldId id="294" r:id="rId7"/>
    <p:sldId id="300" r:id="rId8"/>
    <p:sldId id="301" r:id="rId9"/>
    <p:sldId id="302" r:id="rId10"/>
    <p:sldId id="296" r:id="rId11"/>
    <p:sldId id="297" r:id="rId12"/>
    <p:sldId id="298" r:id="rId13"/>
    <p:sldId id="287" r:id="rId14"/>
    <p:sldId id="292" r:id="rId15"/>
    <p:sldId id="299" r:id="rId16"/>
    <p:sldId id="295" r:id="rId17"/>
    <p:sldId id="293" r:id="rId1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taya Phanuphak" initials="NP" lastIdx="11" clrIdx="0">
    <p:extLst>
      <p:ext uri="{19B8F6BF-5375-455C-9EA6-DF929625EA0E}">
        <p15:presenceInfo xmlns:p15="http://schemas.microsoft.com/office/powerpoint/2012/main" userId="Nittaya Phanuph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96F"/>
    <a:srgbClr val="8A2B7B"/>
    <a:srgbClr val="FF9900"/>
    <a:srgbClr val="00A4AE"/>
    <a:srgbClr val="00B3BE"/>
    <a:srgbClr val="EA9423"/>
    <a:srgbClr val="EEBA28"/>
    <a:srgbClr val="000000"/>
    <a:srgbClr val="3C546F"/>
    <a:srgbClr val="AA2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1946" autoAdjust="0"/>
  </p:normalViewPr>
  <p:slideViewPr>
    <p:cSldViewPr snapToGrid="0">
      <p:cViewPr varScale="1">
        <p:scale>
          <a:sx n="98" d="100"/>
          <a:sy n="98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50"/>
        <a:sy n="39" d="50"/>
      </p:scale>
      <p:origin x="0" y="-12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9-07T08:58:10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24773 17508 657 0,'0'0'58'16,"0"0"-58"-16,0 0-1 15,0 0 1-15,0 0-130 16,0 0-454-16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06A-92F9-4700-BFCD-6172820E18D8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23BA-C1C5-4E50-B9C7-EEEB982C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98BE-BB0B-4CE9-B0E3-C3625BCFE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98BE-BB0B-4CE9-B0E3-C3625BCFE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98BE-BB0B-4CE9-B0E3-C3625BCFE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A23BA-C1C5-4E50-B9C7-EEEB982C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59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3BA-C1C5-4E50-B9C7-EEEB982C8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7131"/>
            <a:ext cx="7772400" cy="100647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0155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6B0B27-1C6E-49FB-94F7-E979305A71A3}"/>
              </a:ext>
            </a:extLst>
          </p:cNvPr>
          <p:cNvSpPr/>
          <p:nvPr userDrawn="1"/>
        </p:nvSpPr>
        <p:spPr>
          <a:xfrm>
            <a:off x="1" y="265814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72D530-D2B3-44B9-A44D-368D4A161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31" y="412319"/>
            <a:ext cx="1657453" cy="505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2158F6-F6C3-493A-995A-2F5F738CF4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479" y="324857"/>
            <a:ext cx="881934" cy="557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0C6841-EB4C-45CC-B24E-4053026CBE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37" y="249346"/>
            <a:ext cx="740234" cy="671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1BE016-2767-4EBB-A7F2-069D040620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338" y="392549"/>
            <a:ext cx="1380520" cy="524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70DEB6-A3D7-489D-ABF6-4B5428BAD0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22" y="486676"/>
            <a:ext cx="875685" cy="3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26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A4AE"/>
              </a:buClr>
              <a:defRPr sz="2400"/>
            </a:lvl1pPr>
            <a:lvl2pPr>
              <a:buClr>
                <a:schemeClr val="bg1">
                  <a:lumMod val="50000"/>
                </a:schemeClr>
              </a:buClr>
              <a:defRPr sz="20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4FC35E-B8AE-41D8-8690-CD4A026E3274}"/>
              </a:ext>
            </a:extLst>
          </p:cNvPr>
          <p:cNvCxnSpPr/>
          <p:nvPr userDrawn="1"/>
        </p:nvCxnSpPr>
        <p:spPr>
          <a:xfrm>
            <a:off x="0" y="1280153"/>
            <a:ext cx="8515350" cy="0"/>
          </a:xfrm>
          <a:prstGeom prst="line">
            <a:avLst/>
          </a:prstGeom>
          <a:ln w="12700">
            <a:solidFill>
              <a:srgbClr val="1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620638-486C-4BEF-8D9C-CF52A4B68C96}"/>
              </a:ext>
            </a:extLst>
          </p:cNvPr>
          <p:cNvSpPr/>
          <p:nvPr userDrawn="1"/>
        </p:nvSpPr>
        <p:spPr>
          <a:xfrm>
            <a:off x="5362161" y="6445526"/>
            <a:ext cx="3781839" cy="412473"/>
          </a:xfrm>
          <a:prstGeom prst="rect">
            <a:avLst/>
          </a:prstGeom>
          <a:solidFill>
            <a:srgbClr val="10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D722F3-0A22-41D4-9041-99C18DDAF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24" y="6403819"/>
            <a:ext cx="1353489" cy="412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7D2F80-4F00-4204-B801-2A7386DD2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464" y="6399012"/>
            <a:ext cx="639135" cy="403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A46356-4B9B-4143-B681-8616636A8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83" y="6394525"/>
            <a:ext cx="469211" cy="425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FC970C-78B8-4AF0-B14B-1D9F03FE3D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62" y="6478645"/>
            <a:ext cx="617262" cy="275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CDBB8E-F0E2-43C6-BF79-85C977599C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71" y="6413271"/>
            <a:ext cx="1093993" cy="4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7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7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1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EFA-EFEC-42A1-AD90-1043AA5CE4AD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B10B-71D9-4CF5-9B57-DD22D611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88001021-C1DC-482A-8D3D-74896A64A63E}"/>
                  </a:ext>
                </a:extLst>
              </p14:cNvPr>
              <p14:cNvContentPartPr/>
              <p14:nvPr/>
            </p14:nvContentPartPr>
            <p14:xfrm>
              <a:off x="7831710" y="5584410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001021-C1DC-482A-8D3D-74896A64A6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690" y="5577390"/>
                <a:ext cx="14310" cy="1431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xmlns="" id="{C3D9B2DD-561C-431A-9DA6-2538C93F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528" y="2669614"/>
            <a:ext cx="6858000" cy="1839550"/>
          </a:xfrm>
        </p:spPr>
        <p:txBody>
          <a:bodyPr>
            <a:noAutofit/>
          </a:bodyPr>
          <a:lstStyle/>
          <a:p>
            <a:pPr algn="l"/>
            <a:r>
              <a:rPr lang="en-US" sz="3200" b="0" dirty="0">
                <a:latin typeface="Gill Sans MT" panose="020B0502020104020203" pitchFamily="34" charset="0"/>
              </a:rPr>
              <a:t>Time to Focus: </a:t>
            </a:r>
            <a:br>
              <a:rPr lang="en-US" sz="3200" b="0" dirty="0">
                <a:latin typeface="Gill Sans MT" panose="020B0502020104020203" pitchFamily="34" charset="0"/>
              </a:rPr>
            </a:br>
            <a:r>
              <a:rPr lang="en-US" sz="3200" b="0" dirty="0">
                <a:latin typeface="Gill Sans MT" panose="020B0502020104020203" pitchFamily="34" charset="0"/>
              </a:rPr>
              <a:t>Doing Things Better and Differently for </a:t>
            </a:r>
            <a:r>
              <a:rPr lang="en-US" sz="3200" b="0" dirty="0" smtClean="0">
                <a:latin typeface="Gill Sans MT" panose="020B0502020104020203" pitchFamily="34" charset="0"/>
              </a:rPr>
              <a:t>Transgender People</a:t>
            </a:r>
            <a:endParaRPr lang="en-US" sz="3200" b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9EEB8CE-7C0C-47AA-B88C-94550753B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621" y="4667027"/>
            <a:ext cx="6858000" cy="12205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0" dirty="0">
                <a:solidFill>
                  <a:schemeClr val="bg1"/>
                </a:solidFill>
                <a:latin typeface="Gill Sans MT" panose="020B0502020104020203" pitchFamily="34" charset="0"/>
              </a:rPr>
              <a:t>Rena Janamnuaysook</a:t>
            </a:r>
          </a:p>
          <a:p>
            <a:pPr algn="l"/>
            <a:r>
              <a:rPr lang="en-US" b="0" dirty="0">
                <a:solidFill>
                  <a:schemeClr val="bg1"/>
                </a:solidFill>
                <a:latin typeface="Gill Sans MT" panose="020B0502020104020203" pitchFamily="34" charset="0"/>
              </a:rPr>
              <a:t>Thai Red Cross AIDS Research Centre, USAID LINKAGES,  Thailand</a:t>
            </a:r>
          </a:p>
          <a:p>
            <a:pPr algn="l"/>
            <a:endParaRPr lang="en-US" b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/>
            <a:r>
              <a:rPr lang="en-US" sz="2000" b="0" dirty="0">
                <a:solidFill>
                  <a:schemeClr val="bg1"/>
                </a:solidFill>
                <a:latin typeface="Gill Sans MT" panose="020B0502020104020203" pitchFamily="34" charset="0"/>
              </a:rPr>
              <a:t>July 23, 2018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6748B60-CC67-4844-B0D9-7A43170901C4}"/>
              </a:ext>
            </a:extLst>
          </p:cNvPr>
          <p:cNvCxnSpPr>
            <a:cxnSpLocks/>
          </p:cNvCxnSpPr>
          <p:nvPr/>
        </p:nvCxnSpPr>
        <p:spPr>
          <a:xfrm>
            <a:off x="1538591" y="4536568"/>
            <a:ext cx="63826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FF7296-1F4D-4025-B01D-AFE8B396D88C}"/>
              </a:ext>
            </a:extLst>
          </p:cNvPr>
          <p:cNvCxnSpPr>
            <a:cxnSpLocks/>
          </p:cNvCxnSpPr>
          <p:nvPr/>
        </p:nvCxnSpPr>
        <p:spPr>
          <a:xfrm>
            <a:off x="1311047" y="3150296"/>
            <a:ext cx="0" cy="20740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25F794-8670-4DDC-941E-9EDBF8120DC4}"/>
              </a:ext>
            </a:extLst>
          </p:cNvPr>
          <p:cNvSpPr txBox="1"/>
          <p:nvPr/>
        </p:nvSpPr>
        <p:spPr>
          <a:xfrm>
            <a:off x="523777" y="6070386"/>
            <a:ext cx="78598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kern="12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Disclaimer: This presentation is the Intellectual Property of Thai Red Cross AIDS Research Centre. It is intended for the use of meetings only.</a:t>
            </a:r>
          </a:p>
          <a:p>
            <a:pPr algn="l"/>
            <a:r>
              <a:rPr lang="en-US" sz="1000" b="1" kern="12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No part of this presentation may be reproduced, republished, distributed, displayed, transmitted or otherwise exploited in any form </a:t>
            </a:r>
          </a:p>
          <a:p>
            <a:pPr algn="l"/>
            <a:r>
              <a:rPr lang="en-US" sz="1000" b="1" kern="12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or by any means, electronic or mechanical, including photocopying, recording, or any information storage and retrieval system,</a:t>
            </a:r>
          </a:p>
          <a:p>
            <a:pPr algn="l"/>
            <a:r>
              <a:rPr lang="en-US" sz="1000" b="1" kern="12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without the prior direct permission in writing from Thai Red Cross AIDS Research Centre."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l"/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3E6D9F-0C99-4997-B179-1B915B824200}"/>
              </a:ext>
            </a:extLst>
          </p:cNvPr>
          <p:cNvCxnSpPr/>
          <p:nvPr/>
        </p:nvCxnSpPr>
        <p:spPr>
          <a:xfrm>
            <a:off x="608271" y="6018554"/>
            <a:ext cx="18128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7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B3DA8-2EB2-4726-9239-9BF928C0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Progress to Date </a:t>
            </a:r>
            <a:r>
              <a:rPr lang="en-US" sz="2000" dirty="0">
                <a:latin typeface="Gill Sans MT" panose="020B0502020104020203" pitchFamily="34" charset="0"/>
              </a:rPr>
              <a:t>(as of May, 2018)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A7C5D8F3-DB46-4A8D-9257-2073EEB57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9342"/>
            <a:ext cx="9143998" cy="4499428"/>
          </a:xfrm>
        </p:spPr>
      </p:pic>
    </p:spTree>
    <p:extLst>
      <p:ext uri="{BB962C8B-B14F-4D97-AF65-F5344CB8AC3E}">
        <p14:creationId xmlns:p14="http://schemas.microsoft.com/office/powerpoint/2010/main" val="321517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Transgender Men (TGM)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0178FE-94E5-476F-850C-0CEA837B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947"/>
            <a:ext cx="9144000" cy="53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Gill Sans MT" panose="020B0502020104020203" pitchFamily="34" charset="0"/>
              </a:rPr>
              <a:t>Sexual Behaviors among Transgender Men </a:t>
            </a:r>
            <a:r>
              <a:rPr lang="en-US" b="0" dirty="0" smtClean="0">
                <a:latin typeface="Gill Sans MT" panose="020B0502020104020203" pitchFamily="34" charset="0"/>
              </a:rPr>
              <a:t>(n=141)</a:t>
            </a:r>
            <a:endParaRPr lang="en-US" b="0" dirty="0">
              <a:latin typeface="Gill Sans MT" panose="020B050202010402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BA51189-FF6A-400D-B28B-24EC1549B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5" y="1558778"/>
            <a:ext cx="7951116" cy="4472503"/>
          </a:xfrm>
        </p:spPr>
      </p:pic>
    </p:spTree>
    <p:extLst>
      <p:ext uri="{BB962C8B-B14F-4D97-AF65-F5344CB8AC3E}">
        <p14:creationId xmlns:p14="http://schemas.microsoft.com/office/powerpoint/2010/main" val="66134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The Double-sided HIV Cascade Performance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7D5F2EAE-CDF3-468C-8475-529FFCEF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766"/>
          <a:stretch/>
        </p:blipFill>
        <p:spPr>
          <a:xfrm>
            <a:off x="439518" y="1406137"/>
            <a:ext cx="8264964" cy="4818247"/>
          </a:xfrm>
        </p:spPr>
      </p:pic>
    </p:spTree>
    <p:extLst>
      <p:ext uri="{BB962C8B-B14F-4D97-AF65-F5344CB8AC3E}">
        <p14:creationId xmlns:p14="http://schemas.microsoft.com/office/powerpoint/2010/main" val="137945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A070E-4620-4468-A350-FCEFF08D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Tangerine Story: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A survivor from sexual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1663D-4F37-4A94-AEF5-D767CE28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315"/>
            <a:ext cx="7886700" cy="4351338"/>
          </a:xfrm>
        </p:spPr>
        <p:txBody>
          <a:bodyPr/>
          <a:lstStyle/>
          <a:p>
            <a:r>
              <a:rPr lang="en-US" dirty="0" smtClean="0"/>
              <a:t>Young trans woman, </a:t>
            </a:r>
            <a:r>
              <a:rPr lang="en-US" dirty="0"/>
              <a:t>aged 14, visited Tangerine with her mother</a:t>
            </a:r>
          </a:p>
          <a:p>
            <a:r>
              <a:rPr lang="en-US" dirty="0"/>
              <a:t>Learned Tangerine from her trans icon through social media</a:t>
            </a:r>
          </a:p>
          <a:p>
            <a:r>
              <a:rPr lang="en-US" dirty="0"/>
              <a:t>Hormone was her primary purpose</a:t>
            </a:r>
          </a:p>
          <a:p>
            <a:r>
              <a:rPr lang="en-US" dirty="0"/>
              <a:t>Sexually abused by a school senior</a:t>
            </a:r>
          </a:p>
          <a:p>
            <a:r>
              <a:rPr lang="en-US" dirty="0"/>
              <a:t>Accepted HIV testing offered by trans counselor</a:t>
            </a:r>
          </a:p>
          <a:p>
            <a:r>
              <a:rPr lang="en-US" dirty="0"/>
              <a:t>Tested HIV-positive and successfully initiated same-day ART</a:t>
            </a:r>
          </a:p>
          <a:p>
            <a:r>
              <a:rPr lang="en-US" dirty="0"/>
              <a:t>Referred to HIV pediatrician</a:t>
            </a:r>
          </a:p>
          <a:p>
            <a:r>
              <a:rPr lang="en-US" b="1" dirty="0"/>
              <a:t>Her mother supporting her gender transition and treatment adherence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4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Challenges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3997"/>
            <a:ext cx="7886700" cy="4646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PrEP uptake and no city-wide targeted campaign on PrEP and TGW</a:t>
            </a:r>
          </a:p>
          <a:p>
            <a:r>
              <a:rPr lang="en-US" dirty="0" smtClean="0"/>
              <a:t>Limited reach to subgroups: young TGW, TGW sex workers, TGM who have sex with men</a:t>
            </a:r>
          </a:p>
          <a:p>
            <a:r>
              <a:rPr lang="en-US" dirty="0" smtClean="0"/>
              <a:t>Low HIV testing uptake among male partners of TGW </a:t>
            </a:r>
          </a:p>
          <a:p>
            <a:r>
              <a:rPr lang="en-US" dirty="0" smtClean="0"/>
              <a:t>Inadequate psychosocial support and mental health counseling </a:t>
            </a:r>
          </a:p>
          <a:p>
            <a:r>
              <a:rPr lang="en-US" dirty="0"/>
              <a:t>L</a:t>
            </a:r>
            <a:r>
              <a:rPr lang="en-US" dirty="0" smtClean="0"/>
              <a:t>ow median CD4 counts at diagnosis: 304 (IQR: 230-405) cells/mm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Hormone services not supported under UHC. TGW prioritizing hormone over sexual health services, esp. among unemployed and low income TGW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616A2-1A8A-4FAF-8C88-D3AE4AA5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Keys to Success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044080-83AE-46BA-9B9E-AE971C6A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9" y="1528233"/>
            <a:ext cx="8338401" cy="4547385"/>
          </a:xfrm>
        </p:spPr>
      </p:pic>
    </p:spTree>
    <p:extLst>
      <p:ext uri="{BB962C8B-B14F-4D97-AF65-F5344CB8AC3E}">
        <p14:creationId xmlns:p14="http://schemas.microsoft.com/office/powerpoint/2010/main" val="231099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76A06-D296-4BC8-B08B-48F6A39F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03471B-6C0D-457D-9AFB-B3FCACA6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8515" cy="4351338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Professor Emeritus Dr. Praphan Phanuphak</a:t>
            </a:r>
          </a:p>
          <a:p>
            <a:r>
              <a:rPr lang="en-US" dirty="0">
                <a:latin typeface="Gill Sans MT" panose="020B0502020104020203" pitchFamily="34" charset="0"/>
              </a:rPr>
              <a:t>Dr. Nittaya </a:t>
            </a:r>
            <a:r>
              <a:rPr lang="en-US" dirty="0" smtClean="0">
                <a:latin typeface="Gill Sans MT" panose="020B0502020104020203" pitchFamily="34" charset="0"/>
              </a:rPr>
              <a:t>Phanuphak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Dr</a:t>
            </a:r>
            <a:r>
              <a:rPr lang="en-US" dirty="0">
                <a:latin typeface="Gill Sans MT" panose="020B0502020104020203" pitchFamily="34" charset="0"/>
              </a:rPr>
              <a:t>. Frits van Griensven</a:t>
            </a:r>
          </a:p>
          <a:p>
            <a:r>
              <a:rPr lang="en-US" dirty="0">
                <a:latin typeface="Gill Sans MT" panose="020B0502020104020203" pitchFamily="34" charset="0"/>
              </a:rPr>
              <a:t>TANGERINE, PREVENTION,  Anonymous Clinic Staff</a:t>
            </a:r>
          </a:p>
          <a:p>
            <a:r>
              <a:rPr lang="en-US" dirty="0">
                <a:latin typeface="Gill Sans MT" panose="020B0502020104020203" pitchFamily="34" charset="0"/>
              </a:rPr>
              <a:t>U.S. President’s Emergency Plan for AIDS Relief (PEPFAR)</a:t>
            </a:r>
          </a:p>
          <a:p>
            <a:r>
              <a:rPr lang="en-US" dirty="0">
                <a:latin typeface="Gill Sans MT" panose="020B0502020104020203" pitchFamily="34" charset="0"/>
              </a:rPr>
              <a:t>United States Agency for International Development (USAID) Regional Development Mission for Asia (RDMA)</a:t>
            </a:r>
          </a:p>
          <a:p>
            <a:r>
              <a:rPr lang="en-US" dirty="0">
                <a:latin typeface="Gill Sans MT" panose="020B0502020104020203" pitchFamily="34" charset="0"/>
              </a:rPr>
              <a:t>LINKAGES Thailand/ FHI 360 </a:t>
            </a:r>
          </a:p>
          <a:p>
            <a:r>
              <a:rPr lang="en-US" dirty="0">
                <a:latin typeface="Gill Sans MT" panose="020B0502020104020203" pitchFamily="34" charset="0"/>
              </a:rPr>
              <a:t>Transgender Communities</a:t>
            </a:r>
          </a:p>
        </p:txBody>
      </p:sp>
    </p:spTree>
    <p:extLst>
      <p:ext uri="{BB962C8B-B14F-4D97-AF65-F5344CB8AC3E}">
        <p14:creationId xmlns:p14="http://schemas.microsoft.com/office/powerpoint/2010/main" val="30002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60285-B308-4B68-A35A-2F3B76F7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Gill Sans MT" panose="020B0502020104020203" pitchFamily="34" charset="0"/>
              </a:rPr>
              <a:t>Transgender Women in Thailand:</a:t>
            </a:r>
            <a:br>
              <a:rPr lang="en-US" b="0" dirty="0">
                <a:latin typeface="Gill Sans MT" panose="020B0502020104020203" pitchFamily="34" charset="0"/>
              </a:rPr>
            </a:br>
            <a:r>
              <a:rPr lang="en-US" b="0" dirty="0">
                <a:latin typeface="Gill Sans MT" panose="020B0502020104020203" pitchFamily="34" charset="0"/>
              </a:rPr>
              <a:t>Population Size Estimation and HIV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033CCEAF-FBB2-476F-8155-E965D7A7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1" y="1350742"/>
            <a:ext cx="7426844" cy="4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54A3F-B7D8-41D2-B2EB-13E44119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Gill Sans MT" panose="020B0502020104020203" pitchFamily="34" charset="0"/>
              </a:rPr>
              <a:t>Stigma and Discrimination in Healthcare Settings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82154-EEF9-43B1-BFE7-B36D6F16F7B3}"/>
              </a:ext>
            </a:extLst>
          </p:cNvPr>
          <p:cNvSpPr txBox="1"/>
          <p:nvPr/>
        </p:nvSpPr>
        <p:spPr>
          <a:xfrm>
            <a:off x="325556" y="4790994"/>
            <a:ext cx="8505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Sources: 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*Thai Transgender Alliance and Transgender Europe, 2015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** Report of a pilot: Developing Tools and Methods to Measure HIV-related Stigma and Discrimination in Health Care Settings in Thailand and;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the HIV Stigma and Discrimination Survey Guidelines and Procedures Manual, International Health Policy Program, National AIDS Management Center (NAMC) Thailand,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Ministry of Public Health (November 2014).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6665D155-C470-4CCE-8512-07D5DAEE5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5" y="1438126"/>
            <a:ext cx="9338002" cy="329224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CF2895-89CE-40A2-8FAD-DE99FC6BBE9D}"/>
              </a:ext>
            </a:extLst>
          </p:cNvPr>
          <p:cNvSpPr txBox="1"/>
          <p:nvPr/>
        </p:nvSpPr>
        <p:spPr>
          <a:xfrm>
            <a:off x="2197240" y="42677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</a:t>
            </a:r>
            <a:endParaRPr lang="en-US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ABA120-4E2D-4978-9BA2-9FB79722B4D7}"/>
              </a:ext>
            </a:extLst>
          </p:cNvPr>
          <p:cNvSpPr txBox="1"/>
          <p:nvPr/>
        </p:nvSpPr>
        <p:spPr>
          <a:xfrm>
            <a:off x="5504822" y="3429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**</a:t>
            </a:r>
            <a:endParaRPr lang="en-US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CF6B7C-2930-406F-A936-677EADB15378}"/>
              </a:ext>
            </a:extLst>
          </p:cNvPr>
          <p:cNvSpPr txBox="1"/>
          <p:nvPr/>
        </p:nvSpPr>
        <p:spPr>
          <a:xfrm>
            <a:off x="8331646" y="40061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**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5881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E3D36-3FB0-4609-8AD8-B694202D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Gill Sans MT" panose="020B0502020104020203" pitchFamily="34" charset="0"/>
              </a:rPr>
              <a:t>The 1</a:t>
            </a:r>
            <a:r>
              <a:rPr lang="en-US" b="0" baseline="30000" dirty="0">
                <a:latin typeface="Gill Sans MT" panose="020B0502020104020203" pitchFamily="34" charset="0"/>
              </a:rPr>
              <a:t>st</a:t>
            </a:r>
            <a:r>
              <a:rPr lang="en-US" b="0" dirty="0">
                <a:latin typeface="Gill Sans MT" panose="020B0502020104020203" pitchFamily="34" charset="0"/>
              </a:rPr>
              <a:t> National Trans Community Consultation</a:t>
            </a:r>
          </a:p>
        </p:txBody>
      </p:sp>
      <p:pic>
        <p:nvPicPr>
          <p:cNvPr id="4" name="Content Placeholder 5" descr="DSCF7063.JPG">
            <a:extLst>
              <a:ext uri="{FF2B5EF4-FFF2-40B4-BE49-F238E27FC236}">
                <a16:creationId xmlns:a16="http://schemas.microsoft.com/office/drawing/2014/main" xmlns="" id="{A44AFF81-73EB-45CA-BB9C-9E5F68C61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6309" r="123" b="26729"/>
          <a:stretch/>
        </p:blipFill>
        <p:spPr>
          <a:xfrm>
            <a:off x="0" y="1349263"/>
            <a:ext cx="9144000" cy="4888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EA43D4-B1D2-4E34-88E3-EFF16D063FF2}"/>
              </a:ext>
            </a:extLst>
          </p:cNvPr>
          <p:cNvSpPr txBox="1"/>
          <p:nvPr/>
        </p:nvSpPr>
        <p:spPr>
          <a:xfrm>
            <a:off x="0" y="5310964"/>
            <a:ext cx="8515350" cy="800219"/>
          </a:xfrm>
          <a:prstGeom prst="rect">
            <a:avLst/>
          </a:prstGeom>
          <a:solidFill>
            <a:srgbClr val="3C546F">
              <a:alpha val="58039"/>
            </a:srgbClr>
          </a:solidFill>
        </p:spPr>
        <p:txBody>
          <a:bodyPr wrap="square" lIns="45720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The Dialogue: Trans Communities and Health Provider</a:t>
            </a:r>
          </a:p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September 17, 2015 </a:t>
            </a:r>
          </a:p>
        </p:txBody>
      </p:sp>
    </p:spTree>
    <p:extLst>
      <p:ext uri="{BB962C8B-B14F-4D97-AF65-F5344CB8AC3E}">
        <p14:creationId xmlns:p14="http://schemas.microsoft.com/office/powerpoint/2010/main" val="28195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FC6CD48-3842-4FB3-A5FC-C8DADB0F6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4577" y="1365383"/>
            <a:ext cx="7307270" cy="49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4C374-5591-4420-843B-2CB4EB74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3600" b="0" dirty="0">
                <a:solidFill>
                  <a:srgbClr val="F58423"/>
                </a:solidFill>
                <a:latin typeface="Gill Sans MT" panose="020B0502020104020203" pitchFamily="34" charset="0"/>
              </a:rPr>
              <a:t>Tangerine Community Health Center:</a:t>
            </a:r>
            <a:r>
              <a:rPr lang="en-US" sz="3200" b="0" dirty="0">
                <a:latin typeface="Gill Sans MT" panose="020B0502020104020203" pitchFamily="34" charset="0"/>
              </a:rPr>
              <a:t/>
            </a:r>
            <a:br>
              <a:rPr lang="en-US" sz="3200" b="0" dirty="0">
                <a:latin typeface="Gill Sans MT" panose="020B0502020104020203" pitchFamily="34" charset="0"/>
              </a:rPr>
            </a:br>
            <a:r>
              <a:rPr lang="en-US" sz="2400" b="0" dirty="0">
                <a:latin typeface="Gill Sans MT" panose="020B0502020104020203" pitchFamily="34" charset="0"/>
              </a:rPr>
              <a:t>Trans-led, hormone-integrated and sexual health services</a:t>
            </a:r>
            <a:endParaRPr lang="en-US" sz="3200" b="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BDB4B3-7A3A-4E58-BBF4-AD5F1136E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52" y="1597717"/>
            <a:ext cx="1613454" cy="45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17451DF-22FC-4AD4-98A5-62BEEAB7E324}"/>
              </a:ext>
            </a:extLst>
          </p:cNvPr>
          <p:cNvSpPr/>
          <p:nvPr/>
        </p:nvSpPr>
        <p:spPr>
          <a:xfrm>
            <a:off x="3589865" y="1325033"/>
            <a:ext cx="5289549" cy="2767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F4E5352-DCFB-4168-ADA2-D289FF88BA28}"/>
              </a:ext>
            </a:extLst>
          </p:cNvPr>
          <p:cNvSpPr/>
          <p:nvPr/>
        </p:nvSpPr>
        <p:spPr>
          <a:xfrm>
            <a:off x="364065" y="1325033"/>
            <a:ext cx="3191933" cy="2767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CC5CA-CB5C-4F63-ADAF-4E9E2704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Gill Sans MT" panose="020B0502020104020203" pitchFamily="34" charset="0"/>
              </a:rPr>
              <a:t>The Comprehensive Health Service Package for Transgender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CBB628-9C51-452C-AA8D-FA30AE49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15" y="1868487"/>
            <a:ext cx="4650319" cy="1768329"/>
          </a:xfrm>
        </p:spPr>
        <p:txBody>
          <a:bodyPr numCol="2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HIV testing, syphilis testing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Condom and lubricant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Anal and neovaginal Pap smears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High Resolution Anoscopy and Neovaginoscopy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PrEP and PEP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Same-day ARV treatment, CD4 count and viral load testing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STI treatment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Gill Sans MT" panose="020B0502020104020203" pitchFamily="34" charset="0"/>
              </a:rPr>
              <a:t>Vaccination for hepatitis A, B and HPV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B13329-D744-46B0-8052-2943064FDEB3}"/>
              </a:ext>
            </a:extLst>
          </p:cNvPr>
          <p:cNvSpPr/>
          <p:nvPr/>
        </p:nvSpPr>
        <p:spPr>
          <a:xfrm>
            <a:off x="3788832" y="1477961"/>
            <a:ext cx="4828118" cy="310621"/>
          </a:xfrm>
          <a:prstGeom prst="rect">
            <a:avLst/>
          </a:prstGeom>
          <a:solidFill>
            <a:srgbClr val="00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SEXUAL HEALTH SERVICES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E10A610-4AC2-4346-A66F-A283FF160582}"/>
              </a:ext>
            </a:extLst>
          </p:cNvPr>
          <p:cNvSpPr txBox="1">
            <a:spLocks/>
          </p:cNvSpPr>
          <p:nvPr/>
        </p:nvSpPr>
        <p:spPr>
          <a:xfrm>
            <a:off x="874183" y="1868487"/>
            <a:ext cx="2783416" cy="276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A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600" b="1" dirty="0">
                <a:latin typeface="Gill Sans MT" panose="020B0502020104020203" pitchFamily="34" charset="0"/>
              </a:rPr>
              <a:t>Counseling on gender transition</a:t>
            </a:r>
          </a:p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600" b="1" dirty="0">
                <a:latin typeface="Gill Sans MT" panose="020B0502020104020203" pitchFamily="34" charset="0"/>
              </a:rPr>
              <a:t>Hormone prescription</a:t>
            </a:r>
          </a:p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en-US" sz="1600" b="1" dirty="0">
                <a:latin typeface="Gill Sans MT" panose="020B0502020104020203" pitchFamily="34" charset="0"/>
              </a:rPr>
              <a:t>Hormone level monitoring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D20DD7FD-5B20-4098-A7C5-7012FC14DDA5}"/>
              </a:ext>
            </a:extLst>
          </p:cNvPr>
          <p:cNvSpPr/>
          <p:nvPr/>
        </p:nvSpPr>
        <p:spPr>
          <a:xfrm>
            <a:off x="890233" y="1477961"/>
            <a:ext cx="2506184" cy="310621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HORMONE SERVICES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CC73B17-0275-4EF9-8B60-5D280AEA3E10}"/>
              </a:ext>
            </a:extLst>
          </p:cNvPr>
          <p:cNvSpPr txBox="1">
            <a:spLocks/>
          </p:cNvSpPr>
          <p:nvPr/>
        </p:nvSpPr>
        <p:spPr>
          <a:xfrm>
            <a:off x="3657599" y="4853470"/>
            <a:ext cx="4959351" cy="1496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4A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dirty="0">
                <a:latin typeface="Gill Sans MT" panose="020B0502020104020203" pitchFamily="34" charset="0"/>
              </a:rPr>
              <a:t>Mental health support and referrals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dirty="0">
                <a:latin typeface="Gill Sans MT" panose="020B0502020104020203" pitchFamily="34" charset="0"/>
              </a:rPr>
              <a:t>Referrals for gender affirming surgery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dirty="0">
                <a:latin typeface="Gill Sans MT" panose="020B0502020104020203" pitchFamily="34" charset="0"/>
              </a:rPr>
              <a:t>Referrals for legal services</a:t>
            </a:r>
          </a:p>
          <a:p>
            <a:pPr>
              <a:spcBef>
                <a:spcPts val="600"/>
              </a:spcBef>
              <a:buClr>
                <a:srgbClr val="D1296F"/>
              </a:buClr>
            </a:pPr>
            <a:r>
              <a:rPr lang="en-US" sz="1600" dirty="0">
                <a:latin typeface="Gill Sans MT" panose="020B0502020104020203" pitchFamily="34" charset="0"/>
              </a:rPr>
              <a:t>Botox &amp; skin care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6D3F2E-AE6E-4153-9F5A-4E9BA282D79A}"/>
              </a:ext>
            </a:extLst>
          </p:cNvPr>
          <p:cNvSpPr/>
          <p:nvPr/>
        </p:nvSpPr>
        <p:spPr>
          <a:xfrm>
            <a:off x="3707342" y="4502679"/>
            <a:ext cx="2277533" cy="266700"/>
          </a:xfrm>
          <a:prstGeom prst="rect">
            <a:avLst/>
          </a:prstGeom>
          <a:solidFill>
            <a:srgbClr val="D12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WELL-BELING SERVICES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6255DE-ADC3-489C-A832-9016A1BCC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7" y="1343681"/>
            <a:ext cx="534634" cy="5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Online Outreach Strategies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DB23489-BA26-466E-BF60-7CCA32C13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b="784"/>
          <a:stretch/>
        </p:blipFill>
        <p:spPr>
          <a:xfrm>
            <a:off x="-5680" y="1493709"/>
            <a:ext cx="9144000" cy="4729587"/>
          </a:xfrm>
        </p:spPr>
      </p:pic>
    </p:spTree>
    <p:extLst>
      <p:ext uri="{BB962C8B-B14F-4D97-AF65-F5344CB8AC3E}">
        <p14:creationId xmlns:p14="http://schemas.microsoft.com/office/powerpoint/2010/main" val="221491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F5A9BE-9ECD-4F12-B3EC-2BB91D993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0D2D3A-F2A2-4AA7-B092-CCFD1C0F82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285" y="0"/>
            <a:ext cx="6200608" cy="3224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0B92F1-C784-438D-BCB0-6F37764669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752" y="-52556"/>
            <a:ext cx="3276622" cy="3276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7B2E86-ACDD-4BA7-AFC7-B85FC4F386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76" y="3231448"/>
            <a:ext cx="3083469" cy="3083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E722B1-A8CB-4B9F-8A97-25CA566787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336" y="3224065"/>
            <a:ext cx="3140513" cy="3140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C35F4A-C09D-4021-A976-77E2BCA740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308" y="3214834"/>
            <a:ext cx="3149744" cy="31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Online Outreach </a:t>
            </a:r>
            <a:r>
              <a:rPr lang="en-US" dirty="0">
                <a:latin typeface="Gill Sans MT" panose="020B0502020104020203" pitchFamily="34" charset="0"/>
              </a:rPr>
              <a:t>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B373E6-92FD-4489-939E-415B8AB2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r="15867"/>
          <a:stretch/>
        </p:blipFill>
        <p:spPr>
          <a:xfrm>
            <a:off x="1147260" y="1280153"/>
            <a:ext cx="6457595" cy="4993413"/>
          </a:xfrm>
        </p:spPr>
      </p:pic>
    </p:spTree>
    <p:extLst>
      <p:ext uri="{BB962C8B-B14F-4D97-AF65-F5344CB8AC3E}">
        <p14:creationId xmlns:p14="http://schemas.microsoft.com/office/powerpoint/2010/main" val="2386925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13705</TotalTime>
  <Words>550</Words>
  <Application>Microsoft Office PowerPoint</Application>
  <PresentationFormat>On-screen Show (4:3)</PresentationFormat>
  <Paragraphs>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Gill Sans MT</vt:lpstr>
      <vt:lpstr>Wingdings</vt:lpstr>
      <vt:lpstr>1_Office Theme</vt:lpstr>
      <vt:lpstr>Time to Focus:  Doing Things Better and Differently for Transgender People</vt:lpstr>
      <vt:lpstr>Transgender Women in Thailand: Population Size Estimation and HIV</vt:lpstr>
      <vt:lpstr>Stigma and Discrimination in Healthcare Settings</vt:lpstr>
      <vt:lpstr>The 1st National Trans Community Consultation</vt:lpstr>
      <vt:lpstr>Tangerine Community Health Center: Trans-led, hormone-integrated and sexual health services</vt:lpstr>
      <vt:lpstr>The Comprehensive Health Service Package for Transgender Women</vt:lpstr>
      <vt:lpstr>Online Outreach Strategies</vt:lpstr>
      <vt:lpstr>PowerPoint Presentation</vt:lpstr>
      <vt:lpstr>Online Outreach Performance</vt:lpstr>
      <vt:lpstr>Progress to Date (as of May, 2018)</vt:lpstr>
      <vt:lpstr>Transgender Men (TGM)</vt:lpstr>
      <vt:lpstr>Sexual Behaviors among Transgender Men (n=141)</vt:lpstr>
      <vt:lpstr>The Double-sided HIV Cascade Performance </vt:lpstr>
      <vt:lpstr>Tangerine Story:  A survivor from sexual abuse</vt:lpstr>
      <vt:lpstr>Challenges</vt:lpstr>
      <vt:lpstr>Keys to Success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justkung</dc:creator>
  <cp:lastModifiedBy>Saal</cp:lastModifiedBy>
  <cp:revision>504</cp:revision>
  <cp:lastPrinted>2018-07-18T05:13:08Z</cp:lastPrinted>
  <dcterms:created xsi:type="dcterms:W3CDTF">2017-08-03T03:36:31Z</dcterms:created>
  <dcterms:modified xsi:type="dcterms:W3CDTF">2018-07-22T12:08:08Z</dcterms:modified>
</cp:coreProperties>
</file>